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2"/>
  </p:notesMasterIdLst>
  <p:sldIdLst>
    <p:sldId id="256" r:id="rId2"/>
    <p:sldId id="337" r:id="rId3"/>
    <p:sldId id="338" r:id="rId4"/>
    <p:sldId id="287" r:id="rId5"/>
    <p:sldId id="288" r:id="rId6"/>
    <p:sldId id="339" r:id="rId7"/>
    <p:sldId id="340" r:id="rId8"/>
    <p:sldId id="289" r:id="rId9"/>
    <p:sldId id="290" r:id="rId10"/>
    <p:sldId id="341" r:id="rId11"/>
    <p:sldId id="342" r:id="rId12"/>
    <p:sldId id="343" r:id="rId13"/>
    <p:sldId id="291" r:id="rId14"/>
    <p:sldId id="292" r:id="rId15"/>
    <p:sldId id="293" r:id="rId16"/>
    <p:sldId id="294" r:id="rId17"/>
    <p:sldId id="283" r:id="rId18"/>
    <p:sldId id="282" r:id="rId19"/>
    <p:sldId id="284" r:id="rId20"/>
    <p:sldId id="285" r:id="rId21"/>
    <p:sldId id="286" r:id="rId22"/>
    <p:sldId id="295" r:id="rId23"/>
    <p:sldId id="296" r:id="rId24"/>
    <p:sldId id="297" r:id="rId25"/>
    <p:sldId id="298" r:id="rId26"/>
    <p:sldId id="299" r:id="rId27"/>
    <p:sldId id="300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0" r:id="rId36"/>
    <p:sldId id="334" r:id="rId37"/>
    <p:sldId id="335" r:id="rId38"/>
    <p:sldId id="311" r:id="rId39"/>
    <p:sldId id="312" r:id="rId40"/>
    <p:sldId id="313" r:id="rId41"/>
    <p:sldId id="314" r:id="rId42"/>
    <p:sldId id="329" r:id="rId43"/>
    <p:sldId id="330" r:id="rId44"/>
    <p:sldId id="323" r:id="rId45"/>
    <p:sldId id="324" r:id="rId46"/>
    <p:sldId id="315" r:id="rId47"/>
    <p:sldId id="316" r:id="rId48"/>
    <p:sldId id="317" r:id="rId49"/>
    <p:sldId id="318" r:id="rId50"/>
    <p:sldId id="319" r:id="rId51"/>
    <p:sldId id="320" r:id="rId52"/>
    <p:sldId id="331" r:id="rId53"/>
    <p:sldId id="332" r:id="rId54"/>
    <p:sldId id="333" r:id="rId55"/>
    <p:sldId id="321" r:id="rId56"/>
    <p:sldId id="322" r:id="rId57"/>
    <p:sldId id="325" r:id="rId58"/>
    <p:sldId id="326" r:id="rId59"/>
    <p:sldId id="327" r:id="rId60"/>
    <p:sldId id="328" r:id="rId61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2BDC8D-A983-40BD-BBBE-C3A65A0FB2BE}">
          <p14:sldIdLst>
            <p14:sldId id="256"/>
            <p14:sldId id="337"/>
            <p14:sldId id="338"/>
            <p14:sldId id="287"/>
            <p14:sldId id="288"/>
            <p14:sldId id="339"/>
            <p14:sldId id="340"/>
            <p14:sldId id="289"/>
            <p14:sldId id="290"/>
            <p14:sldId id="341"/>
            <p14:sldId id="342"/>
            <p14:sldId id="343"/>
            <p14:sldId id="291"/>
            <p14:sldId id="292"/>
            <p14:sldId id="293"/>
            <p14:sldId id="294"/>
            <p14:sldId id="283"/>
            <p14:sldId id="282"/>
            <p14:sldId id="284"/>
            <p14:sldId id="285"/>
            <p14:sldId id="286"/>
            <p14:sldId id="295"/>
            <p14:sldId id="296"/>
            <p14:sldId id="297"/>
            <p14:sldId id="298"/>
            <p14:sldId id="299"/>
            <p14:sldId id="300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34"/>
            <p14:sldId id="335"/>
            <p14:sldId id="311"/>
            <p14:sldId id="312"/>
            <p14:sldId id="313"/>
            <p14:sldId id="314"/>
            <p14:sldId id="329"/>
            <p14:sldId id="330"/>
            <p14:sldId id="323"/>
            <p14:sldId id="324"/>
            <p14:sldId id="315"/>
            <p14:sldId id="316"/>
            <p14:sldId id="317"/>
            <p14:sldId id="318"/>
            <p14:sldId id="319"/>
            <p14:sldId id="320"/>
            <p14:sldId id="331"/>
            <p14:sldId id="332"/>
            <p14:sldId id="333"/>
            <p14:sldId id="321"/>
            <p14:sldId id="322"/>
            <p14:sldId id="325"/>
            <p14:sldId id="326"/>
            <p14:sldId id="327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296" y="11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00AD8EE-370E-4FC1-B524-9937DF440C07}" type="datetimeFigureOut">
              <a:rPr lang="en-CA" smtClean="0"/>
              <a:t>2019-07-02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395625-E752-487B-BF7E-948F60235DA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97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C5DF7-99D1-462A-A115-401144846B1F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756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BE51D-6BF2-4493-B121-1D1ABD088316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991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9B16-5D72-4048-A56D-33CC63DE0251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9740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00A3-F3C8-4F27-BF8F-9FC0CBEDF161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792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AD785-506D-4BFB-8B72-738F2EF0EC91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14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3F6BB-D6E0-4949-88B4-488974F24FCB}" type="datetime1">
              <a:rPr lang="en-CA" smtClean="0"/>
              <a:t>2019-07-02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09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4944-EFDF-412C-8203-CB697F87ECFA}" type="datetime1">
              <a:rPr lang="en-CA" smtClean="0"/>
              <a:t>2019-07-02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03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958E-6112-44D5-ACCA-C80F09A59420}" type="datetime1">
              <a:rPr lang="en-CA" smtClean="0"/>
              <a:t>2019-07-02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795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74B9-14E9-4A8C-ABEC-4F8FB224ABF4}" type="datetime1">
              <a:rPr lang="en-CA" smtClean="0"/>
              <a:t>2019-07-02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024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E81C-8319-4C9D-BDC3-02CC03157F5C}" type="datetime1">
              <a:rPr lang="en-CA" smtClean="0"/>
              <a:t>2019-07-02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193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0844-11AF-499F-A507-21034F6ABE6A}" type="datetime1">
              <a:rPr lang="en-CA" smtClean="0"/>
              <a:t>2019-07-02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110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6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95769"/>
            <a:ext cx="7886700" cy="508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8CECE-CBF5-4CE3-A3DF-9CE71E8F99CE}" type="datetime1">
              <a:rPr lang="en-CA" smtClean="0"/>
              <a:t>2019-07-02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04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1193800"/>
          </a:xfrm>
        </p:spPr>
        <p:txBody>
          <a:bodyPr anchor="ctr">
            <a:normAutofit/>
          </a:bodyPr>
          <a:lstStyle/>
          <a:p>
            <a:r>
              <a:rPr lang="en-CA" b="1" dirty="0"/>
              <a:t>Item List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88AAAD-B49D-438B-9408-43AE9C5EFE54}"/>
              </a:ext>
            </a:extLst>
          </p:cNvPr>
          <p:cNvSpPr txBox="1"/>
          <p:nvPr/>
        </p:nvSpPr>
        <p:spPr>
          <a:xfrm>
            <a:off x="1940394" y="3635544"/>
            <a:ext cx="52632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Jungwon, Zahra,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Kunwoo</a:t>
            </a: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Prof.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Gunho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Sohn's Lab</a:t>
            </a: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York University</a:t>
            </a:r>
          </a:p>
          <a:p>
            <a:pPr algn="ctr"/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July 2 2019</a:t>
            </a:r>
          </a:p>
        </p:txBody>
      </p:sp>
    </p:spTree>
    <p:extLst>
      <p:ext uri="{BB962C8B-B14F-4D97-AF65-F5344CB8AC3E}">
        <p14:creationId xmlns:p14="http://schemas.microsoft.com/office/powerpoint/2010/main" val="100254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10</a:t>
            </a:fld>
            <a:endParaRPr lang="en-CA"/>
          </a:p>
        </p:txBody>
      </p:sp>
      <p:pic>
        <p:nvPicPr>
          <p:cNvPr id="8" name="Picture 7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3921F59-E21C-4892-8517-85BF40661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76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11</a:t>
            </a:fld>
            <a:endParaRPr lang="en-CA"/>
          </a:p>
        </p:txBody>
      </p:sp>
      <p:pic>
        <p:nvPicPr>
          <p:cNvPr id="6" name="Picture 5" descr="A picture containing indoor, items&#10;&#10;Description automatically generated">
            <a:extLst>
              <a:ext uri="{FF2B5EF4-FFF2-40B4-BE49-F238E27FC236}">
                <a16:creationId xmlns:a16="http://schemas.microsoft.com/office/drawing/2014/main" id="{7911538F-244C-4948-9430-A91C715DE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92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12</a:t>
            </a:fld>
            <a:endParaRPr lang="en-CA"/>
          </a:p>
        </p:txBody>
      </p:sp>
      <p:pic>
        <p:nvPicPr>
          <p:cNvPr id="6" name="Picture 5" descr="A picture containing floor, indoor, wall, small&#10;&#10;Description automatically generated">
            <a:extLst>
              <a:ext uri="{FF2B5EF4-FFF2-40B4-BE49-F238E27FC236}">
                <a16:creationId xmlns:a16="http://schemas.microsoft.com/office/drawing/2014/main" id="{B0E2C15D-3624-4BA3-B589-EAEF1AC40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55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551366" y="2921169"/>
            <a:ext cx="60412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Mavic Air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43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Mavic Air Set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198866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02883" y="2921169"/>
            <a:ext cx="8538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TimeDomain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UWB P440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D69184CE-D53A-4E79-B068-CA5046B51745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536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TimeDomain</a:t>
            </a:r>
            <a:r>
              <a:rPr lang="en-CA" dirty="0"/>
              <a:t> UWB P440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16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A281CAEC-CC50-47C2-A519-A84CBD92B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66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705143" y="2921169"/>
            <a:ext cx="37337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GeoSLAM</a:t>
            </a:r>
            <a:endParaRPr lang="en-CA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F1799ADF-100C-4F36-A27A-5FDF39F7A140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068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18</a:t>
            </a:fld>
            <a:endParaRPr lang="en-CA"/>
          </a:p>
        </p:txBody>
      </p:sp>
      <p:pic>
        <p:nvPicPr>
          <p:cNvPr id="5" name="Picture 4" descr="A close up of a box&#10;&#10;Description automatically generated">
            <a:extLst>
              <a:ext uri="{FF2B5EF4-FFF2-40B4-BE49-F238E27FC236}">
                <a16:creationId xmlns:a16="http://schemas.microsoft.com/office/drawing/2014/main" id="{A5449FB1-37C2-44A3-8C4E-B998E966E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1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19</a:t>
            </a:fld>
            <a:endParaRPr lang="en-CA"/>
          </a:p>
        </p:txBody>
      </p:sp>
      <p:pic>
        <p:nvPicPr>
          <p:cNvPr id="6" name="Picture 5" descr="A bag of luggage&#10;&#10;Description automatically generated">
            <a:extLst>
              <a:ext uri="{FF2B5EF4-FFF2-40B4-BE49-F238E27FC236}">
                <a16:creationId xmlns:a16="http://schemas.microsoft.com/office/drawing/2014/main" id="{E9BC3627-3F48-42F1-AC10-79FD86BEC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7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4BDF7-CB46-4232-9EE8-37EA1FAF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Item List </a:t>
            </a:r>
            <a:r>
              <a:rPr lang="en-CA" baseline="30000" dirty="0"/>
              <a:t>(1/2)</a:t>
            </a:r>
            <a:r>
              <a:rPr lang="en-CA" dirty="0"/>
              <a:t> (July 2 2019)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294CD-10B0-4AE2-A4DE-4CADEB6D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</a:t>
            </a:fld>
            <a:endParaRPr lang="en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91C8D8-B2A9-4EEC-8DFD-588067E4D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301392"/>
              </p:ext>
            </p:extLst>
          </p:nvPr>
        </p:nvGraphicFramePr>
        <p:xfrm>
          <a:off x="628650" y="1392091"/>
          <a:ext cx="7785099" cy="4409098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758992">
                  <a:extLst>
                    <a:ext uri="{9D8B030D-6E8A-4147-A177-3AD203B41FA5}">
                      <a16:colId xmlns:a16="http://schemas.microsoft.com/office/drawing/2014/main" val="3064136246"/>
                    </a:ext>
                  </a:extLst>
                </a:gridCol>
                <a:gridCol w="1267326">
                  <a:extLst>
                    <a:ext uri="{9D8B030D-6E8A-4147-A177-3AD203B41FA5}">
                      <a16:colId xmlns:a16="http://schemas.microsoft.com/office/drawing/2014/main" val="4003781869"/>
                    </a:ext>
                  </a:extLst>
                </a:gridCol>
                <a:gridCol w="641685">
                  <a:extLst>
                    <a:ext uri="{9D8B030D-6E8A-4147-A177-3AD203B41FA5}">
                      <a16:colId xmlns:a16="http://schemas.microsoft.com/office/drawing/2014/main" val="2377739757"/>
                    </a:ext>
                  </a:extLst>
                </a:gridCol>
                <a:gridCol w="2792766">
                  <a:extLst>
                    <a:ext uri="{9D8B030D-6E8A-4147-A177-3AD203B41FA5}">
                      <a16:colId xmlns:a16="http://schemas.microsoft.com/office/drawing/2014/main" val="594644727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4155002373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1343756723"/>
                    </a:ext>
                  </a:extLst>
                </a:gridCol>
              </a:tblGrid>
              <a:tr h="216328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Delivery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9428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M600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M600 body / 1 RC  / Batteries / RTK-GPS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2577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Gimbal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Ronin-MX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Ronin-MX Gimbal / 1 RC  / Batteries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36039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M100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M100 body / RC / </a:t>
                      </a:r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Propellars</a:t>
                      </a: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Batteries / A3 FC / Lightbridge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08623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Mavic Air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610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IMU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Spatial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926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TimeDomain</a:t>
                      </a:r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UWB modules / 5 Batteries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17500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Pozyx</a:t>
                      </a:r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5143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GeoSLAM</a:t>
                      </a:r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Scanner / Data logger / Dongle 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6382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LITE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2239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Hi-Res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463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HDL-32E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224857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Sony A7III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378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FLIR Duo 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14523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ZED stereo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33026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RealSense Depth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963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02452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70305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NVIDIA TX2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6095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Movidius</a:t>
                      </a:r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566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855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20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11A56439-D00C-4D6F-8CE1-F880F20B0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66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21</a:t>
            </a:fld>
            <a:endParaRPr lang="en-CA"/>
          </a:p>
        </p:txBody>
      </p:sp>
      <p:pic>
        <p:nvPicPr>
          <p:cNvPr id="6" name="Picture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CD5490EE-F535-4BBC-8167-6D23AB121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11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015963" y="2921169"/>
            <a:ext cx="71120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LITE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4458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LITE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766587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51279" y="2921169"/>
            <a:ext cx="78414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Hi-Res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2879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Hi-Res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950581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206720" y="2921169"/>
            <a:ext cx="67305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HDL-32E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6552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HDL-32E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8067384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36655" y="2921169"/>
            <a:ext cx="7670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RealSense D435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46BF8-1C08-43C9-9F63-9CC5930F0D4B}"/>
              </a:ext>
            </a:extLst>
          </p:cNvPr>
          <p:cNvSpPr txBox="1"/>
          <p:nvPr/>
        </p:nvSpPr>
        <p:spPr>
          <a:xfrm>
            <a:off x="2678565" y="4381500"/>
            <a:ext cx="3786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It was borrowed from Prof. </a:t>
            </a:r>
            <a:r>
              <a:rPr lang="en-CA" dirty="0" err="1"/>
              <a:t>Mozhdeh</a:t>
            </a:r>
            <a:r>
              <a:rPr lang="en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8120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RealSense D435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29</a:t>
            </a:fld>
            <a:endParaRPr lang="en-CA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A88156B0-B9C5-4F01-BDF3-9FF7D3BC7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4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69F5E-1EED-456A-AB8A-1D46A1A2F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Item List </a:t>
            </a:r>
            <a:r>
              <a:rPr lang="en-CA" baseline="30000" dirty="0"/>
              <a:t>(2/2)</a:t>
            </a:r>
            <a:r>
              <a:rPr lang="en-CA" dirty="0"/>
              <a:t> (July 2 2019)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DF6BD-80C9-4B38-B75D-D361124A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</a:t>
            </a:fld>
            <a:endParaRPr lang="en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E67361-F846-46BB-9C08-EEE7569395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840316"/>
              </p:ext>
            </p:extLst>
          </p:nvPr>
        </p:nvGraphicFramePr>
        <p:xfrm>
          <a:off x="628650" y="1487311"/>
          <a:ext cx="7785099" cy="2359378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815139">
                  <a:extLst>
                    <a:ext uri="{9D8B030D-6E8A-4147-A177-3AD203B41FA5}">
                      <a16:colId xmlns:a16="http://schemas.microsoft.com/office/drawing/2014/main" val="3064136246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4003781869"/>
                    </a:ext>
                  </a:extLst>
                </a:gridCol>
                <a:gridCol w="745958">
                  <a:extLst>
                    <a:ext uri="{9D8B030D-6E8A-4147-A177-3AD203B41FA5}">
                      <a16:colId xmlns:a16="http://schemas.microsoft.com/office/drawing/2014/main" val="123733597"/>
                    </a:ext>
                  </a:extLst>
                </a:gridCol>
                <a:gridCol w="2840893">
                  <a:extLst>
                    <a:ext uri="{9D8B030D-6E8A-4147-A177-3AD203B41FA5}">
                      <a16:colId xmlns:a16="http://schemas.microsoft.com/office/drawing/2014/main" val="594644727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4155002373"/>
                    </a:ext>
                  </a:extLst>
                </a:gridCol>
                <a:gridCol w="1162165">
                  <a:extLst>
                    <a:ext uri="{9D8B030D-6E8A-4147-A177-3AD203B41FA5}">
                      <a16:colId xmlns:a16="http://schemas.microsoft.com/office/drawing/2014/main" val="1343756723"/>
                    </a:ext>
                  </a:extLst>
                </a:gridCol>
              </a:tblGrid>
              <a:tr h="216328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Delivery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9428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Wifi</a:t>
                      </a:r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router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21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Laser 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9180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Label maker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66452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Mini Prism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7487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67400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821254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Payload silver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30836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Tripod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27799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Chair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701953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1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1523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8272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NUC1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31</a:t>
            </a:fld>
            <a:endParaRPr lang="en-CA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7BBB87BA-2BAE-4FDC-A50B-FE3BD085D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68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66325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33</a:t>
            </a:fld>
            <a:endParaRPr lang="en-CA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04EDF20C-19CA-49C7-9742-EC077335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9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173602" y="2921169"/>
            <a:ext cx="67967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NVIDIA Jetson TX2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7493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 Jetson TX2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35</a:t>
            </a:fld>
            <a:endParaRPr lang="en-CA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D4B9CF1C-8A35-4A92-9278-A5F130A7A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64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542692" y="2921169"/>
            <a:ext cx="80586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 err="1">
                <a:latin typeface="Arial" panose="020B0604020202020204" pitchFamily="34" charset="0"/>
                <a:cs typeface="Arial" panose="020B0604020202020204" pitchFamily="34" charset="0"/>
              </a:rPr>
              <a:t>Movidius</a:t>
            </a:r>
            <a:r>
              <a:rPr lang="en-CA" sz="4400" dirty="0">
                <a:latin typeface="Arial" panose="020B0604020202020204" pitchFamily="34" charset="0"/>
                <a:cs typeface="Arial" panose="020B0604020202020204" pitchFamily="34" charset="0"/>
              </a:rPr>
              <a:t> Neural Compute Stick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73166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Movidius</a:t>
            </a:r>
            <a:r>
              <a:rPr lang="en-CA" dirty="0"/>
              <a:t> Neural Compute Stick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37</a:t>
            </a:fld>
            <a:endParaRPr lang="en-CA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E0CD202C-02F7-482C-9D3E-E4A7A93E2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324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76903" y="2921169"/>
            <a:ext cx="39901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Router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97320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Wifi</a:t>
            </a:r>
            <a:r>
              <a:rPr lang="en-CA" dirty="0"/>
              <a:t> Router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39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DA24A6-DD98-4C48-B6C7-0E58D4D80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35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M600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253F593-362B-4AFC-999C-67CB0207AED3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4529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81215" y="2921169"/>
            <a:ext cx="87815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Laser Distance Measurer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1872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Laser Distance Measurer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41</a:t>
            </a:fld>
            <a:endParaRPr lang="en-CA"/>
          </a:p>
        </p:txBody>
      </p:sp>
      <p:pic>
        <p:nvPicPr>
          <p:cNvPr id="5" name="Picture 4" descr="A close up of a cell phone&#10;&#10;Description automatically generated">
            <a:extLst>
              <a:ext uri="{FF2B5EF4-FFF2-40B4-BE49-F238E27FC236}">
                <a16:creationId xmlns:a16="http://schemas.microsoft.com/office/drawing/2014/main" id="{59554C59-4AE3-438F-945B-48415E248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7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362100" y="2921169"/>
            <a:ext cx="44198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Label Maker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8367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Label Maker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43</a:t>
            </a:fld>
            <a:endParaRPr lang="en-CA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3D0A3752-0CFC-4D9C-82E8-655A31962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69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683502" y="2921169"/>
            <a:ext cx="37769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Mini Prism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81575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Mini Prism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45</a:t>
            </a:fld>
            <a:endParaRPr lang="en-CA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088FED6E-0A46-482B-948A-4211B5A59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647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7107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Large1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47</a:t>
            </a:fld>
            <a:endParaRPr lang="en-CA"/>
          </a:p>
        </p:txBody>
      </p:sp>
      <p:pic>
        <p:nvPicPr>
          <p:cNvPr id="5" name="Picture 4" descr="A picture containing indoor, floor, wall&#10;&#10;Description automatically generated">
            <a:extLst>
              <a:ext uri="{FF2B5EF4-FFF2-40B4-BE49-F238E27FC236}">
                <a16:creationId xmlns:a16="http://schemas.microsoft.com/office/drawing/2014/main" id="{7D445948-E08E-4B1A-B7B2-E7F73BFCE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073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960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49</a:t>
            </a:fld>
            <a:endParaRPr lang="en-CA"/>
          </a:p>
        </p:txBody>
      </p:sp>
      <p:pic>
        <p:nvPicPr>
          <p:cNvPr id="5" name="Picture 4" descr="A picture containing sitting, floor&#10;&#10;Description automatically generated">
            <a:extLst>
              <a:ext uri="{FF2B5EF4-FFF2-40B4-BE49-F238E27FC236}">
                <a16:creationId xmlns:a16="http://schemas.microsoft.com/office/drawing/2014/main" id="{E8803E45-E3CC-4568-B2A5-60B820789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7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M600 Set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 descr="A picture containing floor, indoor, wall, table&#10;&#10;Description automatically generated">
            <a:extLst>
              <a:ext uri="{FF2B5EF4-FFF2-40B4-BE49-F238E27FC236}">
                <a16:creationId xmlns:a16="http://schemas.microsoft.com/office/drawing/2014/main" id="{82D167D8-C067-4382-AA7F-138DC7178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0F2EB-C6B5-4104-834A-34C3CDC26A23}"/>
              </a:ext>
            </a:extLst>
          </p:cNvPr>
          <p:cNvSpPr txBox="1"/>
          <p:nvPr/>
        </p:nvSpPr>
        <p:spPr>
          <a:xfrm>
            <a:off x="0" y="6119336"/>
            <a:ext cx="8734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*We had total six TB47S batteries, and one TB47S battery is not included in the picture.</a:t>
            </a:r>
          </a:p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*RTK-GPS is not included in the picture.</a:t>
            </a:r>
          </a:p>
          <a:p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*DJI battery charger (placed at the right-bottom of this picture) is one of total three chargers for DJI M100.</a:t>
            </a:r>
          </a:p>
        </p:txBody>
      </p:sp>
    </p:spTree>
    <p:extLst>
      <p:ext uri="{BB962C8B-B14F-4D97-AF65-F5344CB8AC3E}">
        <p14:creationId xmlns:p14="http://schemas.microsoft.com/office/powerpoint/2010/main" val="29859746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94977" y="2921169"/>
            <a:ext cx="7754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Payload Silver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37343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51</a:t>
            </a:fld>
            <a:endParaRPr lang="en-CA"/>
          </a:p>
        </p:txBody>
      </p:sp>
      <p:pic>
        <p:nvPicPr>
          <p:cNvPr id="7" name="Picture 6" descr="A picture containing indoor, wall, table&#10;&#10;Description automatically generated">
            <a:extLst>
              <a:ext uri="{FF2B5EF4-FFF2-40B4-BE49-F238E27FC236}">
                <a16:creationId xmlns:a16="http://schemas.microsoft.com/office/drawing/2014/main" id="{634CCE26-F807-45A5-B437-B3E734D47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156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52</a:t>
            </a:fld>
            <a:endParaRPr lang="en-CA"/>
          </a:p>
        </p:txBody>
      </p:sp>
      <p:pic>
        <p:nvPicPr>
          <p:cNvPr id="5" name="Picture 4" descr="A picture containing refrigerator, indoor&#10;&#10;Description automatically generated">
            <a:extLst>
              <a:ext uri="{FF2B5EF4-FFF2-40B4-BE49-F238E27FC236}">
                <a16:creationId xmlns:a16="http://schemas.microsoft.com/office/drawing/2014/main" id="{45394631-000C-455D-ACDD-5DD4A820F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389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53</a:t>
            </a:fld>
            <a:endParaRPr lang="en-CA"/>
          </a:p>
        </p:txBody>
      </p:sp>
      <p:pic>
        <p:nvPicPr>
          <p:cNvPr id="5" name="Picture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3125364F-9492-4C86-A543-B7FB586CA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864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54</a:t>
            </a:fld>
            <a:endParaRPr lang="en-CA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4D4B3906-B69F-4C0B-9E52-0B69460E7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728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403091" y="2921169"/>
            <a:ext cx="23378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Tripod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54857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Tripod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56</a:t>
            </a:fld>
            <a:endParaRPr lang="en-CA"/>
          </a:p>
        </p:txBody>
      </p:sp>
      <p:pic>
        <p:nvPicPr>
          <p:cNvPr id="6" name="Picture 5" descr="A tripod in a room&#10;&#10;Description automatically generated">
            <a:extLst>
              <a:ext uri="{FF2B5EF4-FFF2-40B4-BE49-F238E27FC236}">
                <a16:creationId xmlns:a16="http://schemas.microsoft.com/office/drawing/2014/main" id="{0F4F02D1-896A-4E62-9D3A-F9120800B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13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367183" y="2921169"/>
            <a:ext cx="24096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Chairs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755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Chairs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58</a:t>
            </a:fld>
            <a:endParaRPr lang="en-CA"/>
          </a:p>
        </p:txBody>
      </p:sp>
      <p:pic>
        <p:nvPicPr>
          <p:cNvPr id="6" name="Picture 5" descr="A chair that is sitting on a table&#10;&#10;Description automatically generated">
            <a:extLst>
              <a:ext uri="{FF2B5EF4-FFF2-40B4-BE49-F238E27FC236}">
                <a16:creationId xmlns:a16="http://schemas.microsoft.com/office/drawing/2014/main" id="{CA7236B3-5B8B-4B63-B861-AD23148CC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9046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559704" y="2921169"/>
            <a:ext cx="20245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561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5416" y="2921169"/>
            <a:ext cx="89931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Ronin-MX Gimbal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253F593-362B-4AFC-999C-67CB0207AED3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72908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</a:t>
            </a:r>
            <a:r>
              <a:rPr lang="en-CA"/>
              <a:t>(1/1)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60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06AE1-14D9-403D-8A33-578D7EB95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82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Ronin-MX Gimbal Set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7</a:t>
            </a:fld>
            <a:endParaRPr lang="en-CA"/>
          </a:p>
        </p:txBody>
      </p:sp>
      <p:pic>
        <p:nvPicPr>
          <p:cNvPr id="6" name="Picture 5" descr="A picture containing floor, indoor, wall&#10;&#10;Description automatically generated">
            <a:extLst>
              <a:ext uri="{FF2B5EF4-FFF2-40B4-BE49-F238E27FC236}">
                <a16:creationId xmlns:a16="http://schemas.microsoft.com/office/drawing/2014/main" id="{98E8E1F7-277C-4C86-A279-E52BBA937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86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M100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38C6E78-BBDD-4D17-9E88-0589502C024A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9036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9</a:t>
            </a:fld>
            <a:endParaRPr lang="en-CA"/>
          </a:p>
        </p:txBody>
      </p:sp>
      <p:pic>
        <p:nvPicPr>
          <p:cNvPr id="6" name="Picture 5" descr="A picture containing floor, table, indoor&#10;&#10;Description automatically generated">
            <a:extLst>
              <a:ext uri="{FF2B5EF4-FFF2-40B4-BE49-F238E27FC236}">
                <a16:creationId xmlns:a16="http://schemas.microsoft.com/office/drawing/2014/main" id="{9A6C8324-705B-4D76-815F-D7BB5AE8E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46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622</Words>
  <Application>Microsoft Office PowerPoint</Application>
  <PresentationFormat>On-screen Show (4:3)</PresentationFormat>
  <Paragraphs>248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4" baseType="lpstr">
      <vt:lpstr>Arial</vt:lpstr>
      <vt:lpstr>Calibri</vt:lpstr>
      <vt:lpstr>Wingdings</vt:lpstr>
      <vt:lpstr>Office Theme</vt:lpstr>
      <vt:lpstr>Item List</vt:lpstr>
      <vt:lpstr>Item List (1/2) (July 2 2019)</vt:lpstr>
      <vt:lpstr>Item List (2/2) (July 2 2019)</vt:lpstr>
      <vt:lpstr>PowerPoint Presentation</vt:lpstr>
      <vt:lpstr>DJI M600 Set (1/1)</vt:lpstr>
      <vt:lpstr>PowerPoint Presentation</vt:lpstr>
      <vt:lpstr>DJI Ronin-MX Gimbal Set (1/1)</vt:lpstr>
      <vt:lpstr>PowerPoint Presentation</vt:lpstr>
      <vt:lpstr>DJI M100 Set (1/4)</vt:lpstr>
      <vt:lpstr>DJI M100 Set (2/4)</vt:lpstr>
      <vt:lpstr>DJI M100 Set (3/4)</vt:lpstr>
      <vt:lpstr>DJI M100 Set (4/4)</vt:lpstr>
      <vt:lpstr>PowerPoint Presentation</vt:lpstr>
      <vt:lpstr>DJI Mavic Air Set (1/)</vt:lpstr>
      <vt:lpstr>PowerPoint Presentation</vt:lpstr>
      <vt:lpstr>TimeDomain UWB P440 (1/1)</vt:lpstr>
      <vt:lpstr>PowerPoint Presentation</vt:lpstr>
      <vt:lpstr>GeoSLAM (1/4)</vt:lpstr>
      <vt:lpstr>GeoSLAM (2/4)</vt:lpstr>
      <vt:lpstr>GeoSLAM (3/4)</vt:lpstr>
      <vt:lpstr>GeoSLAM (4/4)</vt:lpstr>
      <vt:lpstr>PowerPoint Presentation</vt:lpstr>
      <vt:lpstr>Velodyne Puck LITE (1/)</vt:lpstr>
      <vt:lpstr>PowerPoint Presentation</vt:lpstr>
      <vt:lpstr>Velodyne Puck Hi-Res (1/)</vt:lpstr>
      <vt:lpstr>PowerPoint Presentation</vt:lpstr>
      <vt:lpstr>Velodyne HDL-32E (1/)</vt:lpstr>
      <vt:lpstr>PowerPoint Presentation</vt:lpstr>
      <vt:lpstr>Intel RealSense D435 (1/1)</vt:lpstr>
      <vt:lpstr>PowerPoint Presentation</vt:lpstr>
      <vt:lpstr>Intel NUC1 (1/1)</vt:lpstr>
      <vt:lpstr>PowerPoint Presentation</vt:lpstr>
      <vt:lpstr>Intel NUC2 (1/1)</vt:lpstr>
      <vt:lpstr>PowerPoint Presentation</vt:lpstr>
      <vt:lpstr>NVIDIA Jetson TX2 (1/1)</vt:lpstr>
      <vt:lpstr>PowerPoint Presentation</vt:lpstr>
      <vt:lpstr>Movidius Neural Compute Stick (1/1)</vt:lpstr>
      <vt:lpstr>PowerPoint Presentation</vt:lpstr>
      <vt:lpstr>Wifi Router (1/1)</vt:lpstr>
      <vt:lpstr>PowerPoint Presentation</vt:lpstr>
      <vt:lpstr>Laser Distance Measurer (1/1)</vt:lpstr>
      <vt:lpstr>PowerPoint Presentation</vt:lpstr>
      <vt:lpstr>Label Maker (1/1)</vt:lpstr>
      <vt:lpstr>PowerPoint Presentation</vt:lpstr>
      <vt:lpstr>Mini Prism (1/1)</vt:lpstr>
      <vt:lpstr>PowerPoint Presentation</vt:lpstr>
      <vt:lpstr>Battery Large1 (1/1)</vt:lpstr>
      <vt:lpstr>PowerPoint Presentation</vt:lpstr>
      <vt:lpstr>Battery Large2 (1/1)</vt:lpstr>
      <vt:lpstr>PowerPoint Presentation</vt:lpstr>
      <vt:lpstr>Battery Payload Silver (1/4)</vt:lpstr>
      <vt:lpstr>Battery Payload Silver (2/4)</vt:lpstr>
      <vt:lpstr>Battery Payload Silver (3/4)</vt:lpstr>
      <vt:lpstr>Battery Payload Silver (4/4)</vt:lpstr>
      <vt:lpstr>PowerPoint Presentation</vt:lpstr>
      <vt:lpstr>Tripod (1/1)</vt:lpstr>
      <vt:lpstr>PowerPoint Presentation</vt:lpstr>
      <vt:lpstr>Chairs (1/1)</vt:lpstr>
      <vt:lpstr>PowerPoint Presentation</vt:lpstr>
      <vt:lpstr>Table (1/1)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Jungwon Kang</dc:creator>
  <cp:lastModifiedBy>Jungwon Kang</cp:lastModifiedBy>
  <cp:revision>635</cp:revision>
  <cp:lastPrinted>2019-04-30T18:33:25Z</cp:lastPrinted>
  <dcterms:created xsi:type="dcterms:W3CDTF">2019-01-07T19:30:24Z</dcterms:created>
  <dcterms:modified xsi:type="dcterms:W3CDTF">2019-07-02T20:36:08Z</dcterms:modified>
</cp:coreProperties>
</file>

<file path=docProps/thumbnail.jpeg>
</file>